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2"/>
  </p:notesMasterIdLst>
  <p:sldIdLst>
    <p:sldId id="256" r:id="rId2"/>
    <p:sldId id="288" r:id="rId3"/>
    <p:sldId id="257" r:id="rId4"/>
    <p:sldId id="273" r:id="rId5"/>
    <p:sldId id="258" r:id="rId6"/>
    <p:sldId id="274" r:id="rId7"/>
    <p:sldId id="275" r:id="rId8"/>
    <p:sldId id="276" r:id="rId9"/>
    <p:sldId id="261" r:id="rId10"/>
    <p:sldId id="279" r:id="rId11"/>
    <p:sldId id="289" r:id="rId12"/>
    <p:sldId id="278" r:id="rId13"/>
    <p:sldId id="280" r:id="rId14"/>
    <p:sldId id="281" r:id="rId15"/>
    <p:sldId id="290" r:id="rId16"/>
    <p:sldId id="283" r:id="rId17"/>
    <p:sldId id="284" r:id="rId18"/>
    <p:sldId id="285" r:id="rId19"/>
    <p:sldId id="286" r:id="rId20"/>
    <p:sldId id="260"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158"/>
    <p:restoredTop sz="94669"/>
  </p:normalViewPr>
  <p:slideViewPr>
    <p:cSldViewPr snapToGrid="0" snapToObjects="1">
      <p:cViewPr varScale="1">
        <p:scale>
          <a:sx n="65" d="100"/>
          <a:sy n="65" d="100"/>
        </p:scale>
        <p:origin x="216" y="5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notesMaster" Target="notesMasters/notesMaster1.xml"/><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7ABAB1-110B-774A-A287-A9F7E4EE08CA}" type="datetimeFigureOut">
              <a:rPr lang="en-US" smtClean="0"/>
              <a:t>5/15/17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1F17E0-C8DD-C24A-8ECC-4785092615AC}" type="slidenum">
              <a:rPr lang="en-US" smtClean="0"/>
              <a:t>‹#›</a:t>
            </a:fld>
            <a:endParaRPr lang="en-US"/>
          </a:p>
        </p:txBody>
      </p:sp>
    </p:spTree>
    <p:extLst>
      <p:ext uri="{BB962C8B-B14F-4D97-AF65-F5344CB8AC3E}">
        <p14:creationId xmlns:p14="http://schemas.microsoft.com/office/powerpoint/2010/main" val="1346061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9E22701F-841E-3747-9564-790E65E36257}" type="slidenum">
              <a:rPr lang="en-US" smtClean="0"/>
              <a:t>‹#›</a:t>
            </a:fld>
            <a:endParaRPr lang="en-US"/>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8FD29548-D901-2B49-BFCE-802BCA7B8F56}" type="datetimeFigureOut">
              <a:rPr lang="en-US" smtClean="0"/>
              <a:t>5/15/17</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9E22701F-841E-3747-9564-790E65E36257}"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D29548-D901-2B49-BFCE-802BCA7B8F56}" type="datetimeFigureOut">
              <a:rPr lang="en-US" smtClean="0"/>
              <a:t>5/15/17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FD29548-D901-2B49-BFCE-802BCA7B8F56}" type="datetimeFigureOut">
              <a:rPr lang="en-US" smtClean="0"/>
              <a:t>5/15/17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22701F-841E-3747-9564-790E65E36257}"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FD29548-D901-2B49-BFCE-802BCA7B8F56}" type="datetimeFigureOut">
              <a:rPr lang="en-US" smtClean="0"/>
              <a:t>5/15/17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22701F-841E-3747-9564-790E65E36257}"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29548-D901-2B49-BFCE-802BCA7B8F56}" type="datetimeFigureOut">
              <a:rPr lang="en-US" smtClean="0"/>
              <a:t>5/15/17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29548-D901-2B49-BFCE-802BCA7B8F56}" type="datetimeFigureOut">
              <a:rPr lang="en-US" smtClean="0"/>
              <a:t>5/15/17</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29548-D901-2B49-BFCE-802BCA7B8F56}" type="datetimeFigureOut">
              <a:rPr lang="en-US" smtClean="0"/>
              <a:t>5/15/17</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FD29548-D901-2B49-BFCE-802BCA7B8F56}" type="datetimeFigureOut">
              <a:rPr lang="en-US" smtClean="0"/>
              <a:t>5/15/17</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9E22701F-841E-3747-9564-790E65E36257}" type="slidenum">
              <a:rPr lang="en-US" smtClean="0"/>
              <a:t>‹#›</a:t>
            </a:fld>
            <a:endParaRPr lang="en-US"/>
          </a:p>
        </p:txBody>
      </p:sp>
    </p:spTree>
    <p:extLst>
      <p:ext uri="{BB962C8B-B14F-4D97-AF65-F5344CB8AC3E}">
        <p14:creationId xmlns:p14="http://schemas.microsoft.com/office/powerpoint/2010/main" val="969266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3.xml"/><Relationship Id="rId3" Type="http://schemas.openxmlformats.org/officeDocument/2006/relationships/slide" Target="slide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335943" y="1293077"/>
            <a:ext cx="12724076" cy="3035808"/>
          </a:xfrm>
        </p:spPr>
        <p:txBody>
          <a:bodyPr/>
          <a:lstStyle/>
          <a:p>
            <a:r>
              <a:rPr lang="en-US" dirty="0" smtClean="0"/>
              <a:t>INTERNAL ASSESSMENT TRAINING: </a:t>
            </a:r>
            <a:r>
              <a:rPr lang="en-US" dirty="0" smtClean="0"/>
              <a:t>Data collection &amp; processing</a:t>
            </a:r>
            <a:endParaRPr lang="en-US" dirty="0"/>
          </a:p>
        </p:txBody>
      </p:sp>
      <p:sp>
        <p:nvSpPr>
          <p:cNvPr id="3" name="Subtitle 2"/>
          <p:cNvSpPr>
            <a:spLocks noGrp="1"/>
          </p:cNvSpPr>
          <p:nvPr>
            <p:ph type="subTitle" idx="1"/>
          </p:nvPr>
        </p:nvSpPr>
        <p:spPr>
          <a:xfrm>
            <a:off x="1069848" y="4389119"/>
            <a:ext cx="10512552" cy="1568335"/>
          </a:xfrm>
        </p:spPr>
        <p:txBody>
          <a:bodyPr>
            <a:normAutofit/>
          </a:bodyPr>
          <a:lstStyle/>
          <a:p>
            <a:pPr marL="342900" indent="-342900">
              <a:buFont typeface="Arial" charset="0"/>
              <a:buChar char="•"/>
            </a:pPr>
            <a:r>
              <a:rPr lang="en-US" b="1" dirty="0" smtClean="0">
                <a:hlinkClick r:id="rId2" action="ppaction://hlinksldjump"/>
              </a:rPr>
              <a:t>Aspect 1: Recording Raw Data</a:t>
            </a:r>
            <a:endParaRPr lang="en-US" dirty="0" smtClean="0"/>
          </a:p>
          <a:p>
            <a:pPr marL="342900" indent="-342900">
              <a:buFont typeface="Arial" charset="0"/>
              <a:buChar char="•"/>
            </a:pPr>
            <a:r>
              <a:rPr lang="en-US" b="1" dirty="0" smtClean="0">
                <a:hlinkClick r:id="rId3" action="ppaction://hlinksldjump"/>
              </a:rPr>
              <a:t>Aspect 2: Processing Raw Data</a:t>
            </a:r>
            <a:endParaRPr lang="en-US" dirty="0" smtClean="0"/>
          </a:p>
          <a:p>
            <a:pPr marL="342900" indent="-342900">
              <a:buFont typeface="Arial" charset="0"/>
              <a:buChar char="•"/>
            </a:pPr>
            <a:r>
              <a:rPr lang="en-US" b="1" dirty="0" smtClean="0">
                <a:hlinkClick r:id="rId2" action="ppaction://hlinksldjump"/>
              </a:rPr>
              <a:t>Aspect 3: Presenting Processed Data</a:t>
            </a:r>
            <a:endParaRPr lang="en-US" dirty="0"/>
          </a:p>
        </p:txBody>
      </p:sp>
    </p:spTree>
    <p:extLst>
      <p:ext uri="{BB962C8B-B14F-4D97-AF65-F5344CB8AC3E}">
        <p14:creationId xmlns:p14="http://schemas.microsoft.com/office/powerpoint/2010/main" val="1467633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 raw data table</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35496" y="2120899"/>
            <a:ext cx="11171581" cy="4478683"/>
          </a:xfrm>
        </p:spPr>
      </p:pic>
    </p:spTree>
    <p:extLst>
      <p:ext uri="{BB962C8B-B14F-4D97-AF65-F5344CB8AC3E}">
        <p14:creationId xmlns:p14="http://schemas.microsoft.com/office/powerpoint/2010/main" val="891244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Processing raw data checklist</a:t>
            </a:r>
            <a:endParaRPr lang="en-US" dirty="0"/>
          </a:p>
        </p:txBody>
      </p:sp>
      <p:sp>
        <p:nvSpPr>
          <p:cNvPr id="3" name="Content Placeholder 2"/>
          <p:cNvSpPr>
            <a:spLocks noGrp="1"/>
          </p:cNvSpPr>
          <p:nvPr>
            <p:ph idx="1"/>
          </p:nvPr>
        </p:nvSpPr>
        <p:spPr>
          <a:xfrm>
            <a:off x="516835" y="1872531"/>
            <a:ext cx="11310729" cy="4488511"/>
          </a:xfrm>
        </p:spPr>
        <p:txBody>
          <a:bodyPr>
            <a:normAutofit/>
          </a:bodyPr>
          <a:lstStyle/>
          <a:p>
            <a:pPr marL="0" indent="0">
              <a:buNone/>
            </a:pPr>
            <a:r>
              <a:rPr lang="en-US" dirty="0" smtClean="0"/>
              <a:t>Process </a:t>
            </a:r>
            <a:r>
              <a:rPr lang="en-US" dirty="0"/>
              <a:t>the quantitative raw data correctly</a:t>
            </a:r>
            <a:r>
              <a:rPr lang="en-US" dirty="0" smtClean="0"/>
              <a:t>.</a:t>
            </a:r>
          </a:p>
          <a:p>
            <a:pPr marL="0" indent="0">
              <a:buNone/>
            </a:pPr>
            <a:r>
              <a:rPr lang="en-US" dirty="0" smtClean="0">
                <a:solidFill>
                  <a:srgbClr val="FF0000"/>
                </a:solidFill>
              </a:rPr>
              <a:t>**Statistical tests and Standard Deviation not needed for Grade 9**</a:t>
            </a:r>
            <a:r>
              <a:rPr lang="en-US" dirty="0" smtClean="0"/>
              <a:t> </a:t>
            </a:r>
            <a:endParaRPr lang="en-US" dirty="0" smtClean="0">
              <a:solidFill>
                <a:srgbClr val="FF0000"/>
              </a:solidFill>
            </a:endParaRPr>
          </a:p>
        </p:txBody>
      </p:sp>
      <p:pic>
        <p:nvPicPr>
          <p:cNvPr id="6" name="Content Placeholder 4"/>
          <p:cNvPicPr>
            <a:picLocks noChangeAspect="1"/>
          </p:cNvPicPr>
          <p:nvPr/>
        </p:nvPicPr>
        <p:blipFill rotWithShape="1">
          <a:blip r:embed="rId2">
            <a:extLst>
              <a:ext uri="{28A0092B-C50C-407E-A947-70E740481C1C}">
                <a14:useLocalDpi xmlns:a14="http://schemas.microsoft.com/office/drawing/2010/main" val="0"/>
              </a:ext>
            </a:extLst>
          </a:blip>
          <a:srcRect l="5915" t="29600" r="1294" b="37200"/>
          <a:stretch/>
        </p:blipFill>
        <p:spPr>
          <a:xfrm>
            <a:off x="516835" y="2822712"/>
            <a:ext cx="10972800" cy="2842591"/>
          </a:xfrm>
          <a:prstGeom prst="rect">
            <a:avLst/>
          </a:prstGeom>
        </p:spPr>
      </p:pic>
    </p:spTree>
    <p:extLst>
      <p:ext uri="{BB962C8B-B14F-4D97-AF65-F5344CB8AC3E}">
        <p14:creationId xmlns:p14="http://schemas.microsoft.com/office/powerpoint/2010/main" val="102258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Processing raw data</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Process </a:t>
            </a:r>
            <a:r>
              <a:rPr lang="en-US" dirty="0"/>
              <a:t>the quantitative raw data correctly. </a:t>
            </a:r>
            <a:endParaRPr lang="en-US" dirty="0" smtClean="0">
              <a:solidFill>
                <a:srgbClr val="FF0000"/>
              </a:solidFill>
            </a:endParaRPr>
          </a:p>
          <a:p>
            <a:r>
              <a:rPr lang="en-US" b="1" dirty="0"/>
              <a:t>Processed Data </a:t>
            </a:r>
            <a:r>
              <a:rPr lang="en-US" b="1" i="1" dirty="0"/>
              <a:t>(Data collection and processing Aspect 2 - Processing raw data)</a:t>
            </a:r>
            <a:br>
              <a:rPr lang="en-US" b="1" i="1" dirty="0"/>
            </a:br>
            <a:r>
              <a:rPr lang="en-US" dirty="0"/>
              <a:t>This will depend on your investigation but should be a calculation of some sort and a way of presenting your </a:t>
            </a:r>
            <a:r>
              <a:rPr lang="en-US" dirty="0" smtClean="0"/>
              <a:t>data </a:t>
            </a:r>
            <a:r>
              <a:rPr lang="en-US" dirty="0"/>
              <a:t>graphically.</a:t>
            </a:r>
            <a:br>
              <a:rPr lang="en-US" dirty="0"/>
            </a:br>
            <a:r>
              <a:rPr lang="en-US" dirty="0"/>
              <a:t>The processed data (e.g. averages) should be presented in a separate table to the raw data with a clear title. </a:t>
            </a:r>
            <a:endParaRPr lang="en-US" dirty="0"/>
          </a:p>
          <a:p>
            <a:r>
              <a:rPr lang="en-US" b="1" dirty="0"/>
              <a:t>Calculations </a:t>
            </a:r>
            <a:endParaRPr lang="en-US" dirty="0"/>
          </a:p>
          <a:p>
            <a:pPr lvl="1"/>
            <a:r>
              <a:rPr lang="en-US" dirty="0"/>
              <a:t>Be sure to keep to the same number of significant figures/decimal places as the </a:t>
            </a:r>
            <a:r>
              <a:rPr lang="en-US" b="1" dirty="0"/>
              <a:t>raw data </a:t>
            </a:r>
            <a:endParaRPr lang="en-US" dirty="0"/>
          </a:p>
          <a:p>
            <a:pPr lvl="1"/>
            <a:r>
              <a:rPr lang="en-US" dirty="0"/>
              <a:t>You must give a clear, worked example of all types of calculation (but you do not need to show every calculation) </a:t>
            </a:r>
          </a:p>
          <a:p>
            <a:pPr lvl="1"/>
            <a:r>
              <a:rPr lang="en-US" dirty="0"/>
              <a:t>The calculation must be clearly set out so that it can be followed and stands alone (annotate if you are unsure) </a:t>
            </a:r>
          </a:p>
        </p:txBody>
      </p:sp>
    </p:spTree>
    <p:extLst>
      <p:ext uri="{BB962C8B-B14F-4D97-AF65-F5344CB8AC3E}">
        <p14:creationId xmlns:p14="http://schemas.microsoft.com/office/powerpoint/2010/main" val="3249781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Processing raw data</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Process </a:t>
            </a:r>
            <a:r>
              <a:rPr lang="en-US" dirty="0"/>
              <a:t>the quantitative raw data correctly. </a:t>
            </a:r>
            <a:endParaRPr lang="en-US" dirty="0" smtClean="0">
              <a:solidFill>
                <a:srgbClr val="FF0000"/>
              </a:solidFill>
            </a:endParaRPr>
          </a:p>
          <a:p>
            <a:r>
              <a:rPr lang="en-US" b="1" dirty="0" smtClean="0"/>
              <a:t>Calculations </a:t>
            </a:r>
            <a:endParaRPr lang="en-US" dirty="0"/>
          </a:p>
          <a:p>
            <a:pPr lvl="1"/>
            <a:r>
              <a:rPr lang="en-US" dirty="0" smtClean="0"/>
              <a:t>Any </a:t>
            </a:r>
            <a:r>
              <a:rPr lang="en-US" dirty="0"/>
              <a:t>statistical test must also be clearly set out (take a screen shot of the excel spreadsheet/webpage with the data and include this) </a:t>
            </a:r>
            <a:r>
              <a:rPr lang="en-US" dirty="0" smtClean="0"/>
              <a:t>–</a:t>
            </a:r>
            <a:r>
              <a:rPr lang="en-US" dirty="0" smtClean="0">
                <a:solidFill>
                  <a:srgbClr val="FF0000"/>
                </a:solidFill>
              </a:rPr>
              <a:t>NOT NEEDED FOR GRADE 9</a:t>
            </a:r>
            <a:endParaRPr lang="en-US" dirty="0"/>
          </a:p>
          <a:p>
            <a:pPr fontAlgn="auto"/>
            <a:r>
              <a:rPr lang="en-US" i="1" dirty="0"/>
              <a:t>e.g. From http://</a:t>
            </a:r>
            <a:r>
              <a:rPr lang="en-US" i="1" dirty="0" err="1" smtClean="0"/>
              <a:t>easycalculation.com</a:t>
            </a:r>
            <a:r>
              <a:rPr lang="en-US" i="1" dirty="0" smtClean="0"/>
              <a:t>/statistics/standard-</a:t>
            </a:r>
            <a:r>
              <a:rPr lang="en-US" i="1" dirty="0" err="1" smtClean="0"/>
              <a:t>deviation.php</a:t>
            </a:r>
            <a:r>
              <a:rPr lang="en-US" i="1" dirty="0"/>
              <a:t> </a:t>
            </a:r>
            <a:endParaRPr lang="en-US" dirty="0"/>
          </a:p>
          <a:p>
            <a:pPr marL="0" indent="0">
              <a:buNone/>
            </a:pPr>
            <a:endParaRPr lang="en-US" dirty="0">
              <a:solidFill>
                <a:srgbClr val="FF0000"/>
              </a:solidFill>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54765" y="3657600"/>
            <a:ext cx="10535478" cy="3041374"/>
          </a:xfrm>
          <a:prstGeom prst="rect">
            <a:avLst/>
          </a:prstGeom>
        </p:spPr>
      </p:pic>
    </p:spTree>
    <p:extLst>
      <p:ext uri="{BB962C8B-B14F-4D97-AF65-F5344CB8AC3E}">
        <p14:creationId xmlns:p14="http://schemas.microsoft.com/office/powerpoint/2010/main" val="1711835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2</a:t>
            </a:r>
            <a:r>
              <a:rPr lang="en-US" dirty="0" smtClean="0"/>
              <a:t>: Processing raw data</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Process </a:t>
            </a:r>
            <a:r>
              <a:rPr lang="en-US" dirty="0"/>
              <a:t>the quantitative raw data correctly</a:t>
            </a:r>
            <a:r>
              <a:rPr lang="en-US" dirty="0" smtClean="0"/>
              <a:t>.</a:t>
            </a:r>
          </a:p>
          <a:p>
            <a:pPr marL="0" indent="0">
              <a:buNone/>
            </a:pPr>
            <a:r>
              <a:rPr lang="en-US" dirty="0" smtClean="0">
                <a:solidFill>
                  <a:srgbClr val="FF0000"/>
                </a:solidFill>
              </a:rPr>
              <a:t>**Standard Deviation not needed for Grade 9**</a:t>
            </a:r>
            <a:r>
              <a:rPr lang="en-US" dirty="0" smtClean="0"/>
              <a:t> </a:t>
            </a:r>
            <a:endParaRPr lang="en-US" dirty="0" smtClean="0">
              <a:solidFill>
                <a:srgbClr val="FF0000"/>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6791" y="3442119"/>
            <a:ext cx="10058400" cy="3188368"/>
          </a:xfrm>
          <a:prstGeom prst="rect">
            <a:avLst/>
          </a:prstGeom>
        </p:spPr>
      </p:pic>
    </p:spTree>
    <p:extLst>
      <p:ext uri="{BB962C8B-B14F-4D97-AF65-F5344CB8AC3E}">
        <p14:creationId xmlns:p14="http://schemas.microsoft.com/office/powerpoint/2010/main" val="5376845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Aspect </a:t>
            </a:r>
            <a:r>
              <a:rPr lang="en-US" dirty="0"/>
              <a:t>3</a:t>
            </a:r>
            <a:r>
              <a:rPr lang="en-US" dirty="0" smtClean="0"/>
              <a:t>: Presenting processed data-checklist</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Presents processed data appropriately and, where relevant, includes errors and uncertainties.</a:t>
            </a:r>
          </a:p>
          <a:p>
            <a:pPr marL="0" indent="0">
              <a:buNone/>
            </a:pPr>
            <a:r>
              <a:rPr lang="en-US" dirty="0" smtClean="0">
                <a:solidFill>
                  <a:srgbClr val="FF0000"/>
                </a:solidFill>
              </a:rPr>
              <a:t>**Error bars, standard deviation, and best fit</a:t>
            </a:r>
            <a:r>
              <a:rPr lang="en-US" dirty="0" smtClean="0"/>
              <a:t> </a:t>
            </a:r>
            <a:r>
              <a:rPr lang="en-US" dirty="0">
                <a:solidFill>
                  <a:srgbClr val="FF0000"/>
                </a:solidFill>
              </a:rPr>
              <a:t>not needed for Grade </a:t>
            </a:r>
            <a:r>
              <a:rPr lang="en-US" dirty="0" smtClean="0">
                <a:solidFill>
                  <a:srgbClr val="FF0000"/>
                </a:solidFill>
              </a:rPr>
              <a:t>9**</a:t>
            </a:r>
            <a:endParaRPr lang="en-US" dirty="0" smtClean="0">
              <a:solidFill>
                <a:srgbClr val="FF0000"/>
              </a:solidFill>
            </a:endParaRPr>
          </a:p>
        </p:txBody>
      </p:sp>
      <p:pic>
        <p:nvPicPr>
          <p:cNvPr id="6" name="Content Placeholder 4"/>
          <p:cNvPicPr>
            <a:picLocks noChangeAspect="1"/>
          </p:cNvPicPr>
          <p:nvPr/>
        </p:nvPicPr>
        <p:blipFill rotWithShape="1">
          <a:blip r:embed="rId2">
            <a:extLst>
              <a:ext uri="{28A0092B-C50C-407E-A947-70E740481C1C}">
                <a14:useLocalDpi xmlns:a14="http://schemas.microsoft.com/office/drawing/2010/main" val="0"/>
              </a:ext>
            </a:extLst>
          </a:blip>
          <a:srcRect l="5915" t="62800"/>
          <a:stretch/>
        </p:blipFill>
        <p:spPr>
          <a:xfrm>
            <a:off x="815007" y="2844578"/>
            <a:ext cx="10714383" cy="2464904"/>
          </a:xfrm>
          <a:prstGeom prst="rect">
            <a:avLst/>
          </a:prstGeom>
        </p:spPr>
      </p:pic>
    </p:spTree>
    <p:extLst>
      <p:ext uri="{BB962C8B-B14F-4D97-AF65-F5344CB8AC3E}">
        <p14:creationId xmlns:p14="http://schemas.microsoft.com/office/powerpoint/2010/main" val="18624862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3</a:t>
            </a:r>
            <a:r>
              <a:rPr lang="en-US" dirty="0" smtClean="0"/>
              <a:t>: Presenting processed data</a:t>
            </a:r>
            <a:endParaRPr lang="en-US" dirty="0"/>
          </a:p>
        </p:txBody>
      </p:sp>
      <p:sp>
        <p:nvSpPr>
          <p:cNvPr id="3" name="Content Placeholder 2"/>
          <p:cNvSpPr>
            <a:spLocks noGrp="1"/>
          </p:cNvSpPr>
          <p:nvPr>
            <p:ph idx="1"/>
          </p:nvPr>
        </p:nvSpPr>
        <p:spPr>
          <a:xfrm>
            <a:off x="516835" y="1832775"/>
            <a:ext cx="11310729" cy="4488511"/>
          </a:xfrm>
        </p:spPr>
        <p:txBody>
          <a:bodyPr>
            <a:normAutofit lnSpcReduction="10000"/>
          </a:bodyPr>
          <a:lstStyle/>
          <a:p>
            <a:pPr marL="0" indent="0">
              <a:buNone/>
            </a:pPr>
            <a:r>
              <a:rPr lang="en-US" dirty="0"/>
              <a:t>Presents processed data appropriately and, where relevant, includes errors and uncertainties. </a:t>
            </a:r>
            <a:endParaRPr lang="en-US" dirty="0" smtClean="0">
              <a:solidFill>
                <a:srgbClr val="FF0000"/>
              </a:solidFill>
            </a:endParaRPr>
          </a:p>
          <a:p>
            <a:r>
              <a:rPr lang="en-US" b="1" dirty="0" smtClean="0"/>
              <a:t>1</a:t>
            </a:r>
            <a:r>
              <a:rPr lang="en-US" b="1" dirty="0"/>
              <a:t>Graphs </a:t>
            </a:r>
            <a:r>
              <a:rPr lang="en-US" b="1" i="1" dirty="0"/>
              <a:t>(Data collection and processing Aspect 3 - Presenting processed data) </a:t>
            </a:r>
            <a:endParaRPr lang="en-US" dirty="0"/>
          </a:p>
          <a:p>
            <a:r>
              <a:rPr lang="en-US" dirty="0"/>
              <a:t>Choose the appropriate graph to display your </a:t>
            </a:r>
            <a:r>
              <a:rPr lang="en-US" b="1" dirty="0"/>
              <a:t>processed </a:t>
            </a:r>
            <a:r>
              <a:rPr lang="en-US" dirty="0"/>
              <a:t>data </a:t>
            </a:r>
          </a:p>
          <a:p>
            <a:pPr lvl="1"/>
            <a:r>
              <a:rPr lang="en-US" dirty="0"/>
              <a:t>Title, label axis (with units), appropriate scales </a:t>
            </a:r>
          </a:p>
          <a:p>
            <a:pPr lvl="1"/>
            <a:r>
              <a:rPr lang="en-US" dirty="0">
                <a:solidFill>
                  <a:srgbClr val="FF0000"/>
                </a:solidFill>
              </a:rPr>
              <a:t>Draw a line/curve of best fit when appropriate (on a line graph) </a:t>
            </a:r>
          </a:p>
          <a:p>
            <a:pPr lvl="1"/>
            <a:r>
              <a:rPr lang="en-US" dirty="0" smtClean="0">
                <a:solidFill>
                  <a:srgbClr val="FF0000"/>
                </a:solidFill>
              </a:rPr>
              <a:t>If </a:t>
            </a:r>
            <a:r>
              <a:rPr lang="en-US" dirty="0">
                <a:solidFill>
                  <a:srgbClr val="FF0000"/>
                </a:solidFill>
              </a:rPr>
              <a:t>using excel, double check your best fit line actually fits the data. If in doubt, hand draw it on afterwards </a:t>
            </a:r>
          </a:p>
          <a:p>
            <a:pPr lvl="1"/>
            <a:r>
              <a:rPr lang="en-US" dirty="0"/>
              <a:t>Underneath the graph, </a:t>
            </a:r>
            <a:r>
              <a:rPr lang="en-US" b="1" dirty="0"/>
              <a:t>comment </a:t>
            </a:r>
            <a:r>
              <a:rPr lang="en-US" dirty="0"/>
              <a:t>on the line and how close the data points are (you may need to refer to this later in your evaluation) </a:t>
            </a:r>
          </a:p>
          <a:p>
            <a:r>
              <a:rPr lang="en-US" dirty="0" smtClean="0">
                <a:solidFill>
                  <a:srgbClr val="FF0000"/>
                </a:solidFill>
              </a:rPr>
              <a:t>Error </a:t>
            </a:r>
            <a:r>
              <a:rPr lang="en-US" dirty="0">
                <a:solidFill>
                  <a:srgbClr val="FF0000"/>
                </a:solidFill>
              </a:rPr>
              <a:t>bars should be added to a line graph, but </a:t>
            </a:r>
            <a:r>
              <a:rPr lang="en-US" b="1" dirty="0">
                <a:solidFill>
                  <a:srgbClr val="FF0000"/>
                </a:solidFill>
              </a:rPr>
              <a:t>MUST </a:t>
            </a:r>
            <a:r>
              <a:rPr lang="en-US" dirty="0">
                <a:solidFill>
                  <a:srgbClr val="FF0000"/>
                </a:solidFill>
              </a:rPr>
              <a:t>be used on any graph where you cannot draw a line of best fit (bar, histogram </a:t>
            </a:r>
            <a:r>
              <a:rPr lang="en-US" dirty="0" err="1">
                <a:solidFill>
                  <a:srgbClr val="FF0000"/>
                </a:solidFill>
              </a:rPr>
              <a:t>etc</a:t>
            </a:r>
            <a:r>
              <a:rPr lang="en-US" dirty="0">
                <a:solidFill>
                  <a:srgbClr val="FF0000"/>
                </a:solidFill>
              </a:rPr>
              <a:t>). You must give a </a:t>
            </a:r>
            <a:r>
              <a:rPr lang="en-US" b="1" dirty="0">
                <a:solidFill>
                  <a:srgbClr val="FF0000"/>
                </a:solidFill>
              </a:rPr>
              <a:t>key </a:t>
            </a:r>
            <a:r>
              <a:rPr lang="en-US" dirty="0">
                <a:solidFill>
                  <a:srgbClr val="FF0000"/>
                </a:solidFill>
              </a:rPr>
              <a:t>as to what the error bars are plotted from (</a:t>
            </a:r>
            <a:r>
              <a:rPr lang="en-US" b="1" dirty="0">
                <a:solidFill>
                  <a:srgbClr val="FF0000"/>
                </a:solidFill>
              </a:rPr>
              <a:t>range or 1 SD</a:t>
            </a:r>
            <a:r>
              <a:rPr lang="en-US" dirty="0">
                <a:solidFill>
                  <a:srgbClr val="FF0000"/>
                </a:solidFill>
              </a:rPr>
              <a:t>). </a:t>
            </a:r>
            <a:endParaRPr lang="en-US" dirty="0">
              <a:solidFill>
                <a:srgbClr val="FF0000"/>
              </a:solidFill>
            </a:endParaRPr>
          </a:p>
          <a:p>
            <a:pPr lvl="1"/>
            <a:r>
              <a:rPr lang="en-US" dirty="0"/>
              <a:t>Underneath the graph, </a:t>
            </a:r>
            <a:r>
              <a:rPr lang="en-US" b="1" dirty="0"/>
              <a:t>comment </a:t>
            </a:r>
            <a:r>
              <a:rPr lang="en-US" dirty="0"/>
              <a:t>on the size of the error bars and the implication on the error within the results </a:t>
            </a:r>
            <a:endParaRPr lang="en-US" dirty="0"/>
          </a:p>
          <a:p>
            <a:pPr marL="0" indent="0">
              <a:buNone/>
            </a:pPr>
            <a:endParaRPr lang="en-US" dirty="0">
              <a:solidFill>
                <a:srgbClr val="FF0000"/>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3257217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3</a:t>
            </a:r>
            <a:r>
              <a:rPr lang="en-US" dirty="0" smtClean="0"/>
              <a:t>: Presenting processed data-Error bars</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a:t>Presents processed data appropriately and, where relevant, includes errors and uncertainties. </a:t>
            </a:r>
            <a:endParaRPr lang="en-US" dirty="0" smtClean="0">
              <a:solidFill>
                <a:srgbClr val="FF0000"/>
              </a:solidFill>
            </a:endParaRPr>
          </a:p>
          <a:p>
            <a:r>
              <a:rPr lang="en-US" dirty="0" smtClean="0">
                <a:solidFill>
                  <a:srgbClr val="FF0000"/>
                </a:solidFill>
              </a:rPr>
              <a:t>Error bars</a:t>
            </a:r>
          </a:p>
          <a:p>
            <a:pPr lvl="1"/>
            <a:r>
              <a:rPr lang="en-US" dirty="0"/>
              <a:t>The simplest way to draw an error bar is to use the mean as the central point, and to  use the distance of the measurement that is furthest from the average as the endpoints of the data bar</a:t>
            </a:r>
          </a:p>
          <a:p>
            <a:pPr lvl="1"/>
            <a:endParaRPr lang="en-US" dirty="0">
              <a:solidFill>
                <a:srgbClr val="FF0000"/>
              </a:solidFill>
            </a:endParaRPr>
          </a:p>
          <a:p>
            <a:pPr marL="0" indent="0">
              <a:buNone/>
            </a:pPr>
            <a:endParaRPr lang="en-US" dirty="0">
              <a:solidFill>
                <a:srgbClr val="FF0000"/>
              </a:solidFill>
            </a:endParaRPr>
          </a:p>
        </p:txBody>
      </p:sp>
      <p:pic>
        <p:nvPicPr>
          <p:cNvPr id="4" name="Picture 4"/>
          <p:cNvPicPr>
            <a:picLocks noChangeAspect="1" noChangeArrowheads="1"/>
          </p:cNvPicPr>
          <p:nvPr/>
        </p:nvPicPr>
        <p:blipFill>
          <a:blip r:embed="rId2" cstate="print"/>
          <a:srcRect/>
          <a:stretch>
            <a:fillRect/>
          </a:stretch>
        </p:blipFill>
        <p:spPr bwMode="auto">
          <a:xfrm>
            <a:off x="0" y="3328301"/>
            <a:ext cx="6837363" cy="3529699"/>
          </a:xfrm>
          <a:prstGeom prst="rect">
            <a:avLst/>
          </a:prstGeom>
          <a:noFill/>
          <a:ln w="9525">
            <a:noFill/>
            <a:miter lim="800000"/>
            <a:headEnd/>
            <a:tailEnd/>
          </a:ln>
          <a:effectLst/>
        </p:spPr>
      </p:pic>
      <p:sp>
        <p:nvSpPr>
          <p:cNvPr id="5" name="Line 4"/>
          <p:cNvSpPr>
            <a:spLocks noChangeShapeType="1"/>
          </p:cNvSpPr>
          <p:nvPr/>
        </p:nvSpPr>
        <p:spPr bwMode="auto">
          <a:xfrm flipV="1">
            <a:off x="9000823" y="3726376"/>
            <a:ext cx="0" cy="2601535"/>
          </a:xfrm>
          <a:prstGeom prst="line">
            <a:avLst/>
          </a:prstGeom>
          <a:noFill/>
          <a:ln w="9525">
            <a:solidFill>
              <a:schemeClr val="tx1"/>
            </a:solidFill>
            <a:round/>
            <a:headEnd/>
            <a:tailEnd/>
          </a:ln>
          <a:effectLst/>
        </p:spPr>
        <p:txBody>
          <a:bodyPr/>
          <a:lstStyle/>
          <a:p>
            <a:endParaRPr lang="en-GB"/>
          </a:p>
        </p:txBody>
      </p:sp>
      <p:sp>
        <p:nvSpPr>
          <p:cNvPr id="6" name="Line 5"/>
          <p:cNvSpPr>
            <a:spLocks noChangeShapeType="1"/>
          </p:cNvSpPr>
          <p:nvPr/>
        </p:nvSpPr>
        <p:spPr bwMode="auto">
          <a:xfrm>
            <a:off x="8863835" y="3727172"/>
            <a:ext cx="346430" cy="0"/>
          </a:xfrm>
          <a:prstGeom prst="line">
            <a:avLst/>
          </a:prstGeom>
          <a:noFill/>
          <a:ln w="9525">
            <a:solidFill>
              <a:schemeClr val="tx1"/>
            </a:solidFill>
            <a:round/>
            <a:headEnd/>
            <a:tailEnd/>
          </a:ln>
          <a:effectLst/>
        </p:spPr>
        <p:txBody>
          <a:bodyPr/>
          <a:lstStyle/>
          <a:p>
            <a:endParaRPr lang="en-GB"/>
          </a:p>
        </p:txBody>
      </p:sp>
      <p:sp>
        <p:nvSpPr>
          <p:cNvPr id="7" name="Line 6"/>
          <p:cNvSpPr>
            <a:spLocks noChangeShapeType="1"/>
          </p:cNvSpPr>
          <p:nvPr/>
        </p:nvSpPr>
        <p:spPr bwMode="auto">
          <a:xfrm>
            <a:off x="8798151" y="6327913"/>
            <a:ext cx="485002" cy="0"/>
          </a:xfrm>
          <a:prstGeom prst="line">
            <a:avLst/>
          </a:prstGeom>
          <a:noFill/>
          <a:ln w="9525">
            <a:solidFill>
              <a:schemeClr val="tx1"/>
            </a:solidFill>
            <a:round/>
            <a:headEnd/>
            <a:tailEnd/>
          </a:ln>
          <a:effectLst/>
        </p:spPr>
        <p:txBody>
          <a:bodyPr/>
          <a:lstStyle/>
          <a:p>
            <a:endParaRPr lang="en-GB"/>
          </a:p>
        </p:txBody>
      </p:sp>
      <p:sp>
        <p:nvSpPr>
          <p:cNvPr id="8" name="Oval 9"/>
          <p:cNvSpPr>
            <a:spLocks noChangeArrowheads="1"/>
          </p:cNvSpPr>
          <p:nvPr/>
        </p:nvSpPr>
        <p:spPr bwMode="auto">
          <a:xfrm>
            <a:off x="8853609" y="4896437"/>
            <a:ext cx="277144" cy="149326"/>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9" name="Oval 10"/>
          <p:cNvSpPr>
            <a:spLocks noChangeArrowheads="1"/>
          </p:cNvSpPr>
          <p:nvPr/>
        </p:nvSpPr>
        <p:spPr bwMode="auto">
          <a:xfrm>
            <a:off x="7992218" y="4846658"/>
            <a:ext cx="277144" cy="199101"/>
          </a:xfrm>
          <a:prstGeom prst="ellipse">
            <a:avLst/>
          </a:prstGeom>
          <a:solidFill>
            <a:schemeClr val="accent1"/>
          </a:solidFill>
          <a:ln w="9525">
            <a:solidFill>
              <a:schemeClr val="tx1"/>
            </a:solidFill>
            <a:round/>
            <a:headEnd/>
            <a:tailEnd/>
          </a:ln>
          <a:effectLst/>
        </p:spPr>
        <p:txBody>
          <a:bodyPr wrap="none" anchor="ctr"/>
          <a:lstStyle/>
          <a:p>
            <a:pPr algn="ctr" eaLnBrk="1" hangingPunct="1"/>
            <a:endParaRPr lang="es-MX" sz="4000">
              <a:solidFill>
                <a:srgbClr val="FF0000"/>
              </a:solidFill>
              <a:latin typeface="Arial" charset="0"/>
            </a:endParaRPr>
          </a:p>
        </p:txBody>
      </p:sp>
      <p:sp>
        <p:nvSpPr>
          <p:cNvPr id="10" name="Oval 11"/>
          <p:cNvSpPr>
            <a:spLocks noChangeArrowheads="1"/>
          </p:cNvSpPr>
          <p:nvPr/>
        </p:nvSpPr>
        <p:spPr bwMode="auto">
          <a:xfrm>
            <a:off x="8053101" y="3765971"/>
            <a:ext cx="277144" cy="199101"/>
          </a:xfrm>
          <a:prstGeom prst="ellipse">
            <a:avLst/>
          </a:prstGeom>
          <a:solidFill>
            <a:schemeClr val="accent1"/>
          </a:solidFill>
          <a:ln w="9525">
            <a:solidFill>
              <a:schemeClr val="tx1"/>
            </a:solidFill>
            <a:round/>
            <a:headEnd/>
            <a:tailEnd/>
          </a:ln>
          <a:effectLst/>
        </p:spPr>
        <p:txBody>
          <a:bodyPr wrap="none" anchor="ctr"/>
          <a:lstStyle/>
          <a:p>
            <a:pPr algn="ctr" eaLnBrk="1" hangingPunct="1"/>
            <a:endParaRPr lang="es-MX" sz="4000">
              <a:solidFill>
                <a:srgbClr val="FF0000"/>
              </a:solidFill>
              <a:latin typeface="Arial" charset="0"/>
            </a:endParaRPr>
          </a:p>
        </p:txBody>
      </p:sp>
      <p:sp>
        <p:nvSpPr>
          <p:cNvPr id="11" name="Oval 12"/>
          <p:cNvSpPr>
            <a:spLocks noChangeArrowheads="1"/>
          </p:cNvSpPr>
          <p:nvPr/>
        </p:nvSpPr>
        <p:spPr bwMode="auto">
          <a:xfrm>
            <a:off x="7992218" y="5317112"/>
            <a:ext cx="277144" cy="199101"/>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12" name="Oval 13"/>
          <p:cNvSpPr>
            <a:spLocks noChangeArrowheads="1"/>
          </p:cNvSpPr>
          <p:nvPr/>
        </p:nvSpPr>
        <p:spPr bwMode="auto">
          <a:xfrm>
            <a:off x="7992218" y="5824010"/>
            <a:ext cx="277144" cy="199101"/>
          </a:xfrm>
          <a:prstGeom prst="ellipse">
            <a:avLst/>
          </a:prstGeom>
          <a:solidFill>
            <a:schemeClr val="accent1"/>
          </a:solidFill>
          <a:ln w="9525">
            <a:solidFill>
              <a:schemeClr val="tx1"/>
            </a:solidFill>
            <a:round/>
            <a:headEnd/>
            <a:tailEnd/>
          </a:ln>
          <a:effectLst/>
        </p:spPr>
        <p:txBody>
          <a:bodyPr wrap="none" anchor="ctr"/>
          <a:lstStyle/>
          <a:p>
            <a:endParaRPr lang="en-GB"/>
          </a:p>
        </p:txBody>
      </p:sp>
      <p:sp>
        <p:nvSpPr>
          <p:cNvPr id="13" name="Text Box 14"/>
          <p:cNvSpPr txBox="1">
            <a:spLocks noChangeArrowheads="1"/>
          </p:cNvSpPr>
          <p:nvPr/>
        </p:nvSpPr>
        <p:spPr bwMode="auto">
          <a:xfrm>
            <a:off x="9084375" y="4608731"/>
            <a:ext cx="1524292" cy="830997"/>
          </a:xfrm>
          <a:prstGeom prst="rect">
            <a:avLst/>
          </a:prstGeom>
          <a:noFill/>
          <a:ln w="9525">
            <a:noFill/>
            <a:miter lim="800000"/>
            <a:headEnd/>
            <a:tailEnd/>
          </a:ln>
          <a:effectLst/>
        </p:spPr>
        <p:txBody>
          <a:bodyPr wrap="square">
            <a:spAutoFit/>
          </a:bodyPr>
          <a:lstStyle/>
          <a:p>
            <a:pPr eaLnBrk="1" hangingPunct="1">
              <a:spcBef>
                <a:spcPct val="50000"/>
              </a:spcBef>
            </a:pPr>
            <a:r>
              <a:rPr lang="en-US" sz="2400">
                <a:latin typeface="Arial" charset="0"/>
              </a:rPr>
              <a:t>Average value</a:t>
            </a:r>
          </a:p>
        </p:txBody>
      </p:sp>
      <p:sp>
        <p:nvSpPr>
          <p:cNvPr id="14" name="Text Box 15"/>
          <p:cNvSpPr txBox="1">
            <a:spLocks noChangeArrowheads="1"/>
          </p:cNvSpPr>
          <p:nvPr/>
        </p:nvSpPr>
        <p:spPr bwMode="auto">
          <a:xfrm>
            <a:off x="7126500" y="3410282"/>
            <a:ext cx="1593578" cy="1323439"/>
          </a:xfrm>
          <a:prstGeom prst="rect">
            <a:avLst/>
          </a:prstGeom>
          <a:noFill/>
          <a:ln w="9525">
            <a:noFill/>
            <a:miter lim="800000"/>
            <a:headEnd/>
            <a:tailEnd/>
          </a:ln>
          <a:effectLst/>
        </p:spPr>
        <p:txBody>
          <a:bodyPr wrap="square">
            <a:spAutoFit/>
          </a:bodyPr>
          <a:lstStyle/>
          <a:p>
            <a:pPr eaLnBrk="1" hangingPunct="1">
              <a:spcBef>
                <a:spcPct val="50000"/>
              </a:spcBef>
            </a:pPr>
            <a:r>
              <a:rPr lang="en-US" sz="2000" dirty="0">
                <a:latin typeface="Arial" charset="0"/>
              </a:rPr>
              <a:t>Value farthest from average</a:t>
            </a:r>
          </a:p>
        </p:txBody>
      </p:sp>
      <p:sp>
        <p:nvSpPr>
          <p:cNvPr id="15" name="Line 16"/>
          <p:cNvSpPr>
            <a:spLocks noChangeShapeType="1"/>
          </p:cNvSpPr>
          <p:nvPr/>
        </p:nvSpPr>
        <p:spPr bwMode="auto">
          <a:xfrm>
            <a:off x="9497779" y="3726377"/>
            <a:ext cx="623573" cy="497752"/>
          </a:xfrm>
          <a:prstGeom prst="line">
            <a:avLst/>
          </a:prstGeom>
          <a:noFill/>
          <a:ln w="9525">
            <a:solidFill>
              <a:schemeClr val="tx1"/>
            </a:solidFill>
            <a:round/>
            <a:headEnd/>
            <a:tailEnd type="triangle" w="med" len="med"/>
          </a:ln>
          <a:effectLst/>
        </p:spPr>
        <p:txBody>
          <a:bodyPr/>
          <a:lstStyle/>
          <a:p>
            <a:endParaRPr lang="en-GB"/>
          </a:p>
        </p:txBody>
      </p:sp>
      <p:sp>
        <p:nvSpPr>
          <p:cNvPr id="16" name="Line 17"/>
          <p:cNvSpPr>
            <a:spLocks noChangeShapeType="1"/>
          </p:cNvSpPr>
          <p:nvPr/>
        </p:nvSpPr>
        <p:spPr bwMode="auto">
          <a:xfrm flipV="1">
            <a:off x="9359207" y="4216784"/>
            <a:ext cx="762146" cy="447977"/>
          </a:xfrm>
          <a:prstGeom prst="line">
            <a:avLst/>
          </a:prstGeom>
          <a:noFill/>
          <a:ln w="9525">
            <a:solidFill>
              <a:schemeClr val="tx1"/>
            </a:solidFill>
            <a:round/>
            <a:headEnd/>
            <a:tailEnd type="triangle" w="med" len="med"/>
          </a:ln>
          <a:effectLst/>
        </p:spPr>
        <p:txBody>
          <a:bodyPr/>
          <a:lstStyle/>
          <a:p>
            <a:endParaRPr lang="en-GB"/>
          </a:p>
        </p:txBody>
      </p:sp>
      <p:sp>
        <p:nvSpPr>
          <p:cNvPr id="17" name="Text Box 18"/>
          <p:cNvSpPr txBox="1">
            <a:spLocks noChangeArrowheads="1"/>
          </p:cNvSpPr>
          <p:nvPr/>
        </p:nvSpPr>
        <p:spPr bwMode="auto">
          <a:xfrm>
            <a:off x="10210799" y="3891111"/>
            <a:ext cx="2133600" cy="701675"/>
          </a:xfrm>
          <a:prstGeom prst="rect">
            <a:avLst/>
          </a:prstGeom>
          <a:noFill/>
          <a:ln w="9525">
            <a:noFill/>
            <a:miter lim="800000"/>
            <a:headEnd/>
            <a:tailEnd/>
          </a:ln>
          <a:effectLst/>
        </p:spPr>
        <p:txBody>
          <a:bodyPr>
            <a:spAutoFit/>
          </a:bodyPr>
          <a:lstStyle/>
          <a:p>
            <a:pPr eaLnBrk="1" hangingPunct="1">
              <a:spcBef>
                <a:spcPct val="50000"/>
              </a:spcBef>
            </a:pPr>
            <a:r>
              <a:rPr lang="en-US" sz="2000" dirty="0">
                <a:latin typeface="Arial" charset="0"/>
              </a:rPr>
              <a:t>Calculated distance </a:t>
            </a:r>
          </a:p>
        </p:txBody>
      </p:sp>
    </p:spTree>
    <p:extLst>
      <p:ext uri="{BB962C8B-B14F-4D97-AF65-F5344CB8AC3E}">
        <p14:creationId xmlns:p14="http://schemas.microsoft.com/office/powerpoint/2010/main" val="9285276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3</a:t>
            </a:r>
            <a:r>
              <a:rPr lang="en-US" dirty="0" smtClean="0"/>
              <a:t>: Presenting processed data-Error bars</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a:t>Presents processed data appropriately and, where relevant, includes errors and uncertainties. </a:t>
            </a:r>
            <a:endParaRPr lang="en-US" dirty="0" smtClean="0">
              <a:solidFill>
                <a:srgbClr val="FF0000"/>
              </a:solidFill>
            </a:endParaRPr>
          </a:p>
          <a:p>
            <a:r>
              <a:rPr lang="en-US" dirty="0" smtClean="0">
                <a:solidFill>
                  <a:srgbClr val="FF0000"/>
                </a:solidFill>
              </a:rPr>
              <a:t>Error bars</a:t>
            </a:r>
          </a:p>
          <a:p>
            <a:r>
              <a:rPr lang="en-US" dirty="0"/>
              <a:t>What do error bars suggest?</a:t>
            </a:r>
            <a:endParaRPr lang="en-US" dirty="0">
              <a:solidFill>
                <a:srgbClr val="FF0000"/>
              </a:solidFill>
            </a:endParaRPr>
          </a:p>
          <a:p>
            <a:r>
              <a:rPr lang="en-US" dirty="0" smtClean="0"/>
              <a:t>If </a:t>
            </a:r>
            <a:r>
              <a:rPr lang="en-US" dirty="0"/>
              <a:t>the bars show extensive overlap, it is likely that there is </a:t>
            </a:r>
            <a:r>
              <a:rPr lang="en-US" b="1" i="1" dirty="0"/>
              <a:t>not</a:t>
            </a:r>
            <a:r>
              <a:rPr lang="en-US" dirty="0"/>
              <a:t> a significant difference between those values</a:t>
            </a:r>
          </a:p>
          <a:p>
            <a:endParaRPr lang="en-US" dirty="0" smtClean="0">
              <a:solidFill>
                <a:srgbClr val="FF0000"/>
              </a:solidFill>
            </a:endParaRPr>
          </a:p>
        </p:txBody>
      </p:sp>
      <p:pic>
        <p:nvPicPr>
          <p:cNvPr id="18" name="Picture 8" descr="graph2"/>
          <p:cNvPicPr>
            <a:picLocks noChangeAspect="1" noChangeArrowheads="1"/>
          </p:cNvPicPr>
          <p:nvPr/>
        </p:nvPicPr>
        <p:blipFill>
          <a:blip r:embed="rId2" cstate="print"/>
          <a:srcRect/>
          <a:stretch>
            <a:fillRect/>
          </a:stretch>
        </p:blipFill>
        <p:spPr bwMode="auto">
          <a:xfrm>
            <a:off x="3793434" y="3442118"/>
            <a:ext cx="5191125" cy="3415881"/>
          </a:xfrm>
          <a:prstGeom prst="rect">
            <a:avLst/>
          </a:prstGeom>
          <a:noFill/>
        </p:spPr>
      </p:pic>
    </p:spTree>
    <p:extLst>
      <p:ext uri="{BB962C8B-B14F-4D97-AF65-F5344CB8AC3E}">
        <p14:creationId xmlns:p14="http://schemas.microsoft.com/office/powerpoint/2010/main" val="11513608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a:t>3</a:t>
            </a:r>
            <a:r>
              <a:rPr lang="en-US" dirty="0" smtClean="0"/>
              <a:t>: Presenting processed data-Error bars</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a:t>Presents processed data appropriately and, where relevant, includes errors and uncertainties. </a:t>
            </a:r>
            <a:endParaRPr lang="en-US" dirty="0" smtClean="0">
              <a:solidFill>
                <a:srgbClr val="FF0000"/>
              </a:solidFill>
            </a:endParaRPr>
          </a:p>
          <a:p>
            <a:r>
              <a:rPr lang="en-US" dirty="0" smtClean="0">
                <a:solidFill>
                  <a:srgbClr val="FF0000"/>
                </a:solidFill>
              </a:rPr>
              <a:t>Error bars</a:t>
            </a:r>
          </a:p>
        </p:txBody>
      </p:sp>
      <p:pic>
        <p:nvPicPr>
          <p:cNvPr id="5" name="Picture 5"/>
          <p:cNvPicPr>
            <a:picLocks noChangeAspect="1" noChangeArrowheads="1"/>
          </p:cNvPicPr>
          <p:nvPr/>
        </p:nvPicPr>
        <p:blipFill>
          <a:blip r:embed="rId2" cstate="print"/>
          <a:srcRect/>
          <a:stretch>
            <a:fillRect/>
          </a:stretch>
        </p:blipFill>
        <p:spPr bwMode="auto">
          <a:xfrm>
            <a:off x="3299378" y="2524538"/>
            <a:ext cx="6837363" cy="4114801"/>
          </a:xfrm>
          <a:prstGeom prst="rect">
            <a:avLst/>
          </a:prstGeom>
          <a:noFill/>
          <a:ln w="9525">
            <a:noFill/>
            <a:miter lim="800000"/>
            <a:headEnd/>
            <a:tailEnd/>
          </a:ln>
          <a:effectLst/>
        </p:spPr>
      </p:pic>
    </p:spTree>
    <p:extLst>
      <p:ext uri="{BB962C8B-B14F-4D97-AF65-F5344CB8AC3E}">
        <p14:creationId xmlns:p14="http://schemas.microsoft.com/office/powerpoint/2010/main" val="21059265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Aspect </a:t>
            </a:r>
            <a:r>
              <a:rPr lang="en-US" dirty="0"/>
              <a:t>1</a:t>
            </a:r>
            <a:r>
              <a:rPr lang="en-US" dirty="0" smtClean="0"/>
              <a:t>-Presenting processed data-checklist</a:t>
            </a:r>
            <a:endParaRPr lang="en-US" dirty="0"/>
          </a:p>
        </p:txBody>
      </p:sp>
      <p:pic>
        <p:nvPicPr>
          <p:cNvPr id="5" name="Content Placeholder 4"/>
          <p:cNvPicPr>
            <a:picLocks noGrp="1" noChangeAspect="1"/>
          </p:cNvPicPr>
          <p:nvPr>
            <p:ph idx="1"/>
          </p:nvPr>
        </p:nvPicPr>
        <p:blipFill rotWithShape="1">
          <a:blip r:embed="rId2">
            <a:extLst>
              <a:ext uri="{28A0092B-C50C-407E-A947-70E740481C1C}">
                <a14:useLocalDpi xmlns:a14="http://schemas.microsoft.com/office/drawing/2010/main" val="0"/>
              </a:ext>
            </a:extLst>
          </a:blip>
          <a:srcRect l="5447" t="-665" r="-5447" b="70094"/>
          <a:stretch/>
        </p:blipFill>
        <p:spPr>
          <a:xfrm>
            <a:off x="1069847" y="2253002"/>
            <a:ext cx="10824207" cy="2040702"/>
          </a:xfrm>
        </p:spPr>
      </p:pic>
    </p:spTree>
    <p:extLst>
      <p:ext uri="{BB962C8B-B14F-4D97-AF65-F5344CB8AC3E}">
        <p14:creationId xmlns:p14="http://schemas.microsoft.com/office/powerpoint/2010/main" val="9869470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484632"/>
            <a:ext cx="12496800" cy="1609344"/>
          </a:xfrm>
        </p:spPr>
        <p:txBody>
          <a:bodyPr/>
          <a:lstStyle/>
          <a:p>
            <a:r>
              <a:rPr lang="en-US" dirty="0" smtClean="0"/>
              <a:t>Data collection and processing checklist</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95739" y="1729409"/>
            <a:ext cx="10754139" cy="4969565"/>
          </a:xfrm>
        </p:spPr>
      </p:pic>
    </p:spTree>
    <p:extLst>
      <p:ext uri="{BB962C8B-B14F-4D97-AF65-F5344CB8AC3E}">
        <p14:creationId xmlns:p14="http://schemas.microsoft.com/office/powerpoint/2010/main" val="12377240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Recording raw data</a:t>
            </a:r>
            <a:endParaRPr lang="en-US" dirty="0"/>
          </a:p>
        </p:txBody>
      </p:sp>
      <p:sp>
        <p:nvSpPr>
          <p:cNvPr id="3" name="Content Placeholder 2"/>
          <p:cNvSpPr>
            <a:spLocks noGrp="1"/>
          </p:cNvSpPr>
          <p:nvPr>
            <p:ph idx="1"/>
          </p:nvPr>
        </p:nvSpPr>
        <p:spPr>
          <a:xfrm>
            <a:off x="516835" y="1832775"/>
            <a:ext cx="11310729" cy="4488511"/>
          </a:xfrm>
        </p:spPr>
        <p:txBody>
          <a:bodyPr>
            <a:normAutofit/>
          </a:bodyPr>
          <a:lstStyle/>
          <a:p>
            <a:pPr marL="0" indent="0">
              <a:buNone/>
            </a:pPr>
            <a:r>
              <a:rPr lang="en-US" dirty="0" smtClean="0"/>
              <a:t>Record </a:t>
            </a:r>
            <a:r>
              <a:rPr lang="en-US" dirty="0"/>
              <a:t>appropriate  </a:t>
            </a:r>
            <a:r>
              <a:rPr lang="en-US" b="1" dirty="0" smtClean="0"/>
              <a:t>quantitative </a:t>
            </a:r>
            <a:r>
              <a:rPr lang="en-US" b="1" dirty="0"/>
              <a:t>data and </a:t>
            </a:r>
            <a:r>
              <a:rPr lang="en-US" b="1" dirty="0" smtClean="0"/>
              <a:t> </a:t>
            </a:r>
            <a:r>
              <a:rPr lang="en-US" b="1" dirty="0"/>
              <a:t>associated qualitative raw data</a:t>
            </a:r>
            <a:r>
              <a:rPr lang="en-US" dirty="0"/>
              <a:t>, including units and uncertainties where  </a:t>
            </a:r>
            <a:r>
              <a:rPr lang="en-US" dirty="0" smtClean="0"/>
              <a:t>relevant</a:t>
            </a:r>
            <a:r>
              <a:rPr lang="en-US" dirty="0"/>
              <a:t>. </a:t>
            </a:r>
            <a:endParaRPr lang="en-US" dirty="0" smtClean="0"/>
          </a:p>
          <a:p>
            <a:pPr marL="0" indent="0">
              <a:buNone/>
            </a:pPr>
            <a:endParaRPr lang="en-US" dirty="0" smtClean="0">
              <a:solidFill>
                <a:srgbClr val="FF0000"/>
              </a:solidFill>
            </a:endParaRPr>
          </a:p>
          <a:p>
            <a:r>
              <a:rPr lang="en-US" b="1" dirty="0"/>
              <a:t>1) Raw Data Table </a:t>
            </a:r>
            <a:r>
              <a:rPr lang="en-US" b="1" i="1" dirty="0"/>
              <a:t>(Data collection and processing Aspect 1 - Recording raw data) </a:t>
            </a:r>
            <a:endParaRPr lang="en-US" dirty="0"/>
          </a:p>
          <a:p>
            <a:pPr lvl="1"/>
            <a:r>
              <a:rPr lang="en-US" dirty="0"/>
              <a:t>Descriptive title </a:t>
            </a:r>
          </a:p>
          <a:p>
            <a:pPr lvl="1"/>
            <a:r>
              <a:rPr lang="en-US" dirty="0"/>
              <a:t>Space for 5 repeats (put dashes in the table if you didn't have time to do all 5 trials-but it should be shown that you planned to do 5) </a:t>
            </a:r>
          </a:p>
          <a:p>
            <a:pPr lvl="1"/>
            <a:r>
              <a:rPr lang="en-US" dirty="0"/>
              <a:t>Column headings (independent and dependent variables labelled explicitly) </a:t>
            </a:r>
          </a:p>
          <a:p>
            <a:pPr lvl="2"/>
            <a:r>
              <a:rPr lang="en-US" dirty="0"/>
              <a:t>I</a:t>
            </a:r>
            <a:r>
              <a:rPr lang="en-US" dirty="0" smtClean="0"/>
              <a:t>nclude </a:t>
            </a:r>
            <a:r>
              <a:rPr lang="en-US" dirty="0"/>
              <a:t>units and uncertainties (accuracy of the equipment) </a:t>
            </a:r>
            <a:endParaRPr lang="en-US" dirty="0" smtClean="0"/>
          </a:p>
          <a:p>
            <a:pPr lvl="2"/>
            <a:r>
              <a:rPr lang="en-US" dirty="0"/>
              <a:t>E</a:t>
            </a:r>
            <a:r>
              <a:rPr lang="en-US" dirty="0" smtClean="0"/>
              <a:t>nsure </a:t>
            </a:r>
            <a:r>
              <a:rPr lang="en-US" dirty="0"/>
              <a:t>the number of significant figures/decimal places matches the uncertainty (e.g. time measured to 0.01 s </a:t>
            </a:r>
            <a:r>
              <a:rPr lang="en-US" b="1" dirty="0"/>
              <a:t>cannot </a:t>
            </a:r>
            <a:r>
              <a:rPr lang="en-US" dirty="0"/>
              <a:t>be recorded as 47.625 s – should be 47.63 s) </a:t>
            </a:r>
            <a:endParaRPr lang="en-US" dirty="0" smtClean="0"/>
          </a:p>
          <a:p>
            <a:pPr lvl="2"/>
            <a:r>
              <a:rPr lang="en-US" dirty="0" smtClean="0"/>
              <a:t>Include </a:t>
            </a:r>
            <a:r>
              <a:rPr lang="en-US" dirty="0"/>
              <a:t>qualitative data that supports your quantitative data (observations that support your data) </a:t>
            </a:r>
            <a:endParaRPr lang="en-US" dirty="0"/>
          </a:p>
          <a:p>
            <a:pPr marL="0" indent="0">
              <a:buNone/>
            </a:pPr>
            <a:endParaRPr lang="en-US" dirty="0">
              <a:solidFill>
                <a:srgbClr val="FF0000"/>
              </a:solidFill>
            </a:endParaRPr>
          </a:p>
          <a:p>
            <a:pPr marL="0" indent="0">
              <a:buNone/>
            </a:pPr>
            <a:endParaRPr lang="en-US" dirty="0">
              <a:solidFill>
                <a:srgbClr val="FF0000"/>
              </a:solidFill>
            </a:endParaRPr>
          </a:p>
        </p:txBody>
      </p:sp>
    </p:spTree>
    <p:extLst>
      <p:ext uri="{BB962C8B-B14F-4D97-AF65-F5344CB8AC3E}">
        <p14:creationId xmlns:p14="http://schemas.microsoft.com/office/powerpoint/2010/main" val="202773972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Recording raw data-Significant figures</a:t>
            </a:r>
            <a:endParaRPr lang="en-US" dirty="0"/>
          </a:p>
        </p:txBody>
      </p:sp>
      <p:sp>
        <p:nvSpPr>
          <p:cNvPr id="4" name="Content Placeholder 3"/>
          <p:cNvSpPr>
            <a:spLocks noGrp="1"/>
          </p:cNvSpPr>
          <p:nvPr>
            <p:ph idx="1"/>
          </p:nvPr>
        </p:nvSpPr>
        <p:spPr/>
        <p:txBody>
          <a:bodyPr/>
          <a:lstStyle/>
          <a:p>
            <a:r>
              <a:rPr lang="en-AU" altLang="x-none" dirty="0"/>
              <a:t>Answer needs to  be the same number of the LEAST number of significant figures in data.</a:t>
            </a:r>
          </a:p>
          <a:p>
            <a:r>
              <a:rPr lang="en-AU" altLang="x-none" dirty="0" err="1"/>
              <a:t>Eg</a:t>
            </a:r>
            <a:r>
              <a:rPr lang="en-AU" altLang="x-none" dirty="0"/>
              <a:t>: 2.6, 3.45, 1.123, 2.0</a:t>
            </a:r>
          </a:p>
          <a:p>
            <a:r>
              <a:rPr lang="en-AU" altLang="x-none" dirty="0"/>
              <a:t>Mean answer  given to 2 sig figs.</a:t>
            </a:r>
          </a:p>
          <a:p>
            <a:endParaRPr lang="en-US" dirty="0"/>
          </a:p>
        </p:txBody>
      </p:sp>
    </p:spTree>
    <p:extLst>
      <p:ext uri="{BB962C8B-B14F-4D97-AF65-F5344CB8AC3E}">
        <p14:creationId xmlns:p14="http://schemas.microsoft.com/office/powerpoint/2010/main" val="16593131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recording raw data-qualitative data</a:t>
            </a:r>
            <a:endParaRPr lang="en-US" dirty="0"/>
          </a:p>
        </p:txBody>
      </p:sp>
      <p:sp>
        <p:nvSpPr>
          <p:cNvPr id="5" name="Rectangle 3"/>
          <p:cNvSpPr txBox="1">
            <a:spLocks noChangeArrowheads="1"/>
          </p:cNvSpPr>
          <p:nvPr/>
        </p:nvSpPr>
        <p:spPr>
          <a:xfrm>
            <a:off x="763524" y="2327275"/>
            <a:ext cx="10671048" cy="4530725"/>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a:lnSpc>
                <a:spcPct val="80000"/>
              </a:lnSpc>
            </a:pPr>
            <a:r>
              <a:rPr lang="en-US" sz="2800" dirty="0" smtClean="0"/>
              <a:t>Information that relates to </a:t>
            </a:r>
            <a:r>
              <a:rPr lang="en-US" sz="2800" b="1" dirty="0" smtClean="0"/>
              <a:t>characteristics or</a:t>
            </a:r>
            <a:r>
              <a:rPr lang="en-US" sz="2800" dirty="0" smtClean="0"/>
              <a:t> </a:t>
            </a:r>
            <a:r>
              <a:rPr lang="en-US" sz="2800" b="1" dirty="0" smtClean="0"/>
              <a:t>description </a:t>
            </a:r>
            <a:r>
              <a:rPr lang="en-US" sz="2800" dirty="0" smtClean="0"/>
              <a:t> (observable qualities)</a:t>
            </a:r>
          </a:p>
          <a:p>
            <a:pPr>
              <a:lnSpc>
                <a:spcPct val="80000"/>
              </a:lnSpc>
            </a:pPr>
            <a:r>
              <a:rPr lang="en-US" sz="2800" dirty="0" smtClean="0"/>
              <a:t>Information is </a:t>
            </a:r>
            <a:r>
              <a:rPr lang="en-US" sz="2800" b="1" dirty="0" smtClean="0"/>
              <a:t>often grouped</a:t>
            </a:r>
            <a:r>
              <a:rPr lang="en-US" sz="2800" dirty="0" smtClean="0"/>
              <a:t> by descriptive category</a:t>
            </a:r>
          </a:p>
          <a:p>
            <a:pPr>
              <a:lnSpc>
                <a:spcPct val="80000"/>
              </a:lnSpc>
            </a:pPr>
            <a:r>
              <a:rPr lang="en-US" sz="2800" dirty="0" smtClean="0"/>
              <a:t>Examples</a:t>
            </a:r>
          </a:p>
          <a:p>
            <a:pPr lvl="1">
              <a:lnSpc>
                <a:spcPct val="80000"/>
              </a:lnSpc>
            </a:pPr>
            <a:r>
              <a:rPr lang="en-US" sz="2400" dirty="0" smtClean="0"/>
              <a:t>Species of plant</a:t>
            </a:r>
          </a:p>
          <a:p>
            <a:pPr lvl="1">
              <a:lnSpc>
                <a:spcPct val="80000"/>
              </a:lnSpc>
            </a:pPr>
            <a:r>
              <a:rPr lang="en-US" sz="2400" dirty="0" smtClean="0"/>
              <a:t>Type of insect</a:t>
            </a:r>
          </a:p>
          <a:p>
            <a:pPr lvl="1">
              <a:lnSpc>
                <a:spcPct val="80000"/>
              </a:lnSpc>
            </a:pPr>
            <a:r>
              <a:rPr lang="en-US" sz="2400" dirty="0" smtClean="0"/>
              <a:t>Shades of color</a:t>
            </a:r>
          </a:p>
          <a:p>
            <a:pPr lvl="1">
              <a:lnSpc>
                <a:spcPct val="80000"/>
              </a:lnSpc>
            </a:pPr>
            <a:r>
              <a:rPr lang="en-US" sz="2400" dirty="0" smtClean="0"/>
              <a:t>Rank of flavor in taste testing</a:t>
            </a:r>
          </a:p>
          <a:p>
            <a:pPr lvl="1">
              <a:lnSpc>
                <a:spcPct val="80000"/>
              </a:lnSpc>
              <a:buFont typeface="Wingdings" pitchFamily="2" charset="2"/>
              <a:buNone/>
            </a:pPr>
            <a:r>
              <a:rPr lang="en-US" sz="2400" i="1" dirty="0" smtClean="0"/>
              <a:t>Remember: qualitative data can be “scored” and evaluated numerically</a:t>
            </a:r>
          </a:p>
          <a:p>
            <a:pPr>
              <a:lnSpc>
                <a:spcPct val="80000"/>
              </a:lnSpc>
              <a:buFont typeface="Wingdings" pitchFamily="2" charset="2"/>
              <a:buNone/>
            </a:pPr>
            <a:r>
              <a:rPr lang="en-US" sz="2800" i="1" dirty="0" smtClean="0"/>
              <a:t>   </a:t>
            </a:r>
            <a:endParaRPr lang="en-US" sz="2800" i="1" dirty="0"/>
          </a:p>
        </p:txBody>
      </p:sp>
    </p:spTree>
    <p:extLst>
      <p:ext uri="{BB962C8B-B14F-4D97-AF65-F5344CB8AC3E}">
        <p14:creationId xmlns:p14="http://schemas.microsoft.com/office/powerpoint/2010/main" val="1359624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recording raw data-quantitative data</a:t>
            </a:r>
            <a:endParaRPr lang="en-US" dirty="0"/>
          </a:p>
        </p:txBody>
      </p:sp>
      <p:sp>
        <p:nvSpPr>
          <p:cNvPr id="4" name="Rectangle 3"/>
          <p:cNvSpPr txBox="1">
            <a:spLocks noChangeArrowheads="1"/>
          </p:cNvSpPr>
          <p:nvPr/>
        </p:nvSpPr>
        <p:spPr>
          <a:xfrm>
            <a:off x="755374" y="2327275"/>
            <a:ext cx="10555356" cy="4530725"/>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sz="3600" smtClean="0"/>
              <a:t>Quantitative – </a:t>
            </a:r>
            <a:r>
              <a:rPr lang="en-US" sz="3600" b="1" smtClean="0"/>
              <a:t>measured</a:t>
            </a:r>
            <a:r>
              <a:rPr lang="en-US" sz="3600" smtClean="0"/>
              <a:t> using a </a:t>
            </a:r>
            <a:r>
              <a:rPr lang="en-US" sz="3600" b="1" smtClean="0"/>
              <a:t>naturally occurring</a:t>
            </a:r>
            <a:r>
              <a:rPr lang="en-US" sz="3600" smtClean="0"/>
              <a:t> numerical scale </a:t>
            </a:r>
          </a:p>
          <a:p>
            <a:r>
              <a:rPr lang="en-US" sz="3600" smtClean="0"/>
              <a:t>Examples</a:t>
            </a:r>
          </a:p>
          <a:p>
            <a:pPr lvl="1"/>
            <a:r>
              <a:rPr lang="en-US" sz="3600" smtClean="0"/>
              <a:t>Chemical concentration</a:t>
            </a:r>
          </a:p>
          <a:p>
            <a:pPr lvl="1"/>
            <a:r>
              <a:rPr lang="en-US" sz="3600" smtClean="0"/>
              <a:t>Temperature</a:t>
            </a:r>
          </a:p>
          <a:p>
            <a:pPr lvl="1"/>
            <a:r>
              <a:rPr lang="en-US" sz="3600" smtClean="0"/>
              <a:t>Length</a:t>
            </a:r>
          </a:p>
          <a:p>
            <a:pPr lvl="1"/>
            <a:r>
              <a:rPr lang="en-US" sz="3600" smtClean="0"/>
              <a:t>Weight…etc.</a:t>
            </a:r>
          </a:p>
          <a:p>
            <a:pPr lvl="1"/>
            <a:endParaRPr lang="en-US" sz="3600" smtClean="0"/>
          </a:p>
          <a:p>
            <a:endParaRPr lang="en-US" dirty="0"/>
          </a:p>
        </p:txBody>
      </p:sp>
    </p:spTree>
    <p:extLst>
      <p:ext uri="{BB962C8B-B14F-4D97-AF65-F5344CB8AC3E}">
        <p14:creationId xmlns:p14="http://schemas.microsoft.com/office/powerpoint/2010/main" val="15579466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recording raw data-quantitative data</a:t>
            </a:r>
            <a:endParaRPr lang="en-US" dirty="0"/>
          </a:p>
        </p:txBody>
      </p:sp>
      <p:sp>
        <p:nvSpPr>
          <p:cNvPr id="4" name="Rectangle 3"/>
          <p:cNvSpPr txBox="1">
            <a:spLocks noChangeArrowheads="1"/>
          </p:cNvSpPr>
          <p:nvPr/>
        </p:nvSpPr>
        <p:spPr>
          <a:xfrm>
            <a:off x="755374" y="2327275"/>
            <a:ext cx="10555356" cy="4530725"/>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sz="3600" smtClean="0"/>
              <a:t>Quantitative – </a:t>
            </a:r>
            <a:r>
              <a:rPr lang="en-US" sz="3600" b="1" smtClean="0"/>
              <a:t>measured</a:t>
            </a:r>
            <a:r>
              <a:rPr lang="en-US" sz="3600" smtClean="0"/>
              <a:t> using a </a:t>
            </a:r>
            <a:r>
              <a:rPr lang="en-US" sz="3600" b="1" smtClean="0"/>
              <a:t>naturally occurring</a:t>
            </a:r>
            <a:r>
              <a:rPr lang="en-US" sz="3600" smtClean="0"/>
              <a:t> numerical scale </a:t>
            </a:r>
          </a:p>
          <a:p>
            <a:r>
              <a:rPr lang="en-US" sz="3600" smtClean="0"/>
              <a:t>Examples</a:t>
            </a:r>
          </a:p>
          <a:p>
            <a:pPr lvl="1"/>
            <a:r>
              <a:rPr lang="en-US" sz="3600" smtClean="0"/>
              <a:t>Chemical concentration</a:t>
            </a:r>
          </a:p>
          <a:p>
            <a:pPr lvl="1"/>
            <a:r>
              <a:rPr lang="en-US" sz="3600" smtClean="0"/>
              <a:t>Temperature</a:t>
            </a:r>
          </a:p>
          <a:p>
            <a:pPr lvl="1"/>
            <a:r>
              <a:rPr lang="en-US" sz="3600" smtClean="0"/>
              <a:t>Length</a:t>
            </a:r>
          </a:p>
          <a:p>
            <a:pPr lvl="1"/>
            <a:r>
              <a:rPr lang="en-US" sz="3600" smtClean="0"/>
              <a:t>Weight…etc.</a:t>
            </a:r>
          </a:p>
          <a:p>
            <a:pPr lvl="1"/>
            <a:endParaRPr lang="en-US" sz="3600" smtClean="0"/>
          </a:p>
          <a:p>
            <a:endParaRPr lang="en-US" dirty="0"/>
          </a:p>
        </p:txBody>
      </p:sp>
    </p:spTree>
    <p:extLst>
      <p:ext uri="{BB962C8B-B14F-4D97-AF65-F5344CB8AC3E}">
        <p14:creationId xmlns:p14="http://schemas.microsoft.com/office/powerpoint/2010/main" val="5227343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1: recording raw data-quantitative data</a:t>
            </a:r>
            <a:endParaRPr lang="en-US" dirty="0"/>
          </a:p>
        </p:txBody>
      </p:sp>
      <p:sp>
        <p:nvSpPr>
          <p:cNvPr id="5" name="Rectangle 9"/>
          <p:cNvSpPr txBox="1">
            <a:spLocks noChangeArrowheads="1"/>
          </p:cNvSpPr>
          <p:nvPr/>
        </p:nvSpPr>
        <p:spPr>
          <a:xfrm>
            <a:off x="1331843" y="2093976"/>
            <a:ext cx="8229600" cy="4530725"/>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r>
              <a:rPr lang="en-US" smtClean="0"/>
              <a:t>Measurements are often displayed graphically</a:t>
            </a:r>
            <a:endParaRPr lang="en-US"/>
          </a:p>
        </p:txBody>
      </p:sp>
      <p:pic>
        <p:nvPicPr>
          <p:cNvPr id="6" name="Picture 5" descr="inhibitionactivitylog"/>
          <p:cNvPicPr>
            <a:picLocks noChangeAspect="1" noChangeArrowheads="1"/>
          </p:cNvPicPr>
          <p:nvPr/>
        </p:nvPicPr>
        <p:blipFill>
          <a:blip r:embed="rId2" cstate="print"/>
          <a:srcRect/>
          <a:stretch>
            <a:fillRect/>
          </a:stretch>
        </p:blipFill>
        <p:spPr bwMode="auto">
          <a:xfrm>
            <a:off x="1219200" y="2666999"/>
            <a:ext cx="9909048" cy="3773557"/>
          </a:xfrm>
          <a:prstGeom prst="rect">
            <a:avLst/>
          </a:prstGeom>
          <a:noFill/>
        </p:spPr>
      </p:pic>
    </p:spTree>
    <p:extLst>
      <p:ext uri="{BB962C8B-B14F-4D97-AF65-F5344CB8AC3E}">
        <p14:creationId xmlns:p14="http://schemas.microsoft.com/office/powerpoint/2010/main" val="8549305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1-Presenting processed data</a:t>
            </a:r>
            <a:endParaRPr lang="en-US" dirty="0"/>
          </a:p>
        </p:txBody>
      </p:sp>
      <p:sp>
        <p:nvSpPr>
          <p:cNvPr id="3" name="Content Placeholder 2"/>
          <p:cNvSpPr>
            <a:spLocks noGrp="1"/>
          </p:cNvSpPr>
          <p:nvPr>
            <p:ph idx="1"/>
          </p:nvPr>
        </p:nvSpPr>
        <p:spPr/>
        <p:txBody>
          <a:bodyPr/>
          <a:lstStyle/>
          <a:p>
            <a:pPr marL="0" indent="0">
              <a:buNone/>
            </a:pPr>
            <a:r>
              <a:rPr lang="en-US" dirty="0"/>
              <a:t>Presents processed data appropriately and, where relevant, includes errors and uncertainties.</a:t>
            </a:r>
            <a:r>
              <a:rPr lang="en-US" dirty="0"/>
              <a:t> </a:t>
            </a:r>
            <a:endParaRPr lang="en-US" dirty="0" smtClean="0"/>
          </a:p>
          <a:p>
            <a:pPr marL="0" indent="0">
              <a:buNone/>
            </a:pPr>
            <a:endParaRPr lang="en-US" dirty="0"/>
          </a:p>
          <a:p>
            <a:r>
              <a:rPr lang="es-MX" dirty="0"/>
              <a:t>The results table must be neat and drawn in pencil.</a:t>
            </a:r>
          </a:p>
          <a:p>
            <a:r>
              <a:rPr lang="es-MX" dirty="0"/>
              <a:t>It must have a title. </a:t>
            </a:r>
            <a:r>
              <a:rPr lang="es-MX" b="1" dirty="0"/>
              <a:t>¨RESULTS TABLE¨ IS NOT A TITLE.</a:t>
            </a:r>
          </a:p>
          <a:p>
            <a:r>
              <a:rPr lang="es-MX" dirty="0"/>
              <a:t>It must have appropriate labels/headings.</a:t>
            </a:r>
          </a:p>
          <a:p>
            <a:r>
              <a:rPr lang="es-MX" dirty="0"/>
              <a:t>It must include appropriate units for all the data types to be collected.</a:t>
            </a:r>
          </a:p>
          <a:p>
            <a:r>
              <a:rPr lang="es-MX" dirty="0"/>
              <a:t>Each measured unit must come with a specified uncertainty.</a:t>
            </a:r>
          </a:p>
          <a:p>
            <a:r>
              <a:rPr lang="es-MX" dirty="0"/>
              <a:t>You </a:t>
            </a:r>
            <a:r>
              <a:rPr lang="es-MX" b="1" dirty="0"/>
              <a:t>MUST</a:t>
            </a:r>
            <a:r>
              <a:rPr lang="es-MX" dirty="0"/>
              <a:t> include some qualitative data to supplement your findings.</a:t>
            </a:r>
          </a:p>
          <a:p>
            <a:pPr marL="0" indent="0">
              <a:buNone/>
            </a:pPr>
            <a:endParaRPr lang="en-US" dirty="0"/>
          </a:p>
        </p:txBody>
      </p:sp>
    </p:spTree>
    <p:extLst>
      <p:ext uri="{BB962C8B-B14F-4D97-AF65-F5344CB8AC3E}">
        <p14:creationId xmlns:p14="http://schemas.microsoft.com/office/powerpoint/2010/main" val="21221401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Wood Type</Template>
  <TotalTime>572</TotalTime>
  <Words>912</Words>
  <Application>Microsoft Macintosh PowerPoint</Application>
  <PresentationFormat>Widescreen</PresentationFormat>
  <Paragraphs>102</Paragraphs>
  <Slides>20</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Calibri</vt:lpstr>
      <vt:lpstr>Rockwell</vt:lpstr>
      <vt:lpstr>Rockwell Condensed</vt:lpstr>
      <vt:lpstr>Rockwell Extra Bold</vt:lpstr>
      <vt:lpstr>Wingdings</vt:lpstr>
      <vt:lpstr>Arial</vt:lpstr>
      <vt:lpstr>Wood Type</vt:lpstr>
      <vt:lpstr>INTERNAL ASSESSMENT TRAINING: Data collection &amp; processing</vt:lpstr>
      <vt:lpstr>Aspect 1-Presenting processed data-checklist</vt:lpstr>
      <vt:lpstr>Aspect 1: Recording raw data</vt:lpstr>
      <vt:lpstr>Aspect 1: Recording raw data-Significant figures</vt:lpstr>
      <vt:lpstr>Aspect 1: recording raw data-qualitative data</vt:lpstr>
      <vt:lpstr>Aspect 1: recording raw data-quantitative data</vt:lpstr>
      <vt:lpstr>Aspect 1: recording raw data-quantitative data</vt:lpstr>
      <vt:lpstr>Aspect 1: recording raw data-quantitative data</vt:lpstr>
      <vt:lpstr>Aspect 1-Presenting processed data</vt:lpstr>
      <vt:lpstr>Aspect 1: raw data table</vt:lpstr>
      <vt:lpstr>Aspect 2: Processing raw data checklist</vt:lpstr>
      <vt:lpstr>Aspect 2: Processing raw data</vt:lpstr>
      <vt:lpstr>Aspect 2: Processing raw data</vt:lpstr>
      <vt:lpstr>Aspect 2: Processing raw data</vt:lpstr>
      <vt:lpstr>Aspect 3: Presenting processed data-checklist</vt:lpstr>
      <vt:lpstr>Aspect 3: Presenting processed data</vt:lpstr>
      <vt:lpstr>Aspect 3: Presenting processed data-Error bars</vt:lpstr>
      <vt:lpstr>Aspect 3: Presenting processed data-Error bars</vt:lpstr>
      <vt:lpstr>Aspect 3: Presenting processed data-Error bars</vt:lpstr>
      <vt:lpstr>Data collection and processing checklist</vt:lpstr>
    </vt:vector>
  </TitlesOfParts>
  <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ASSESSMENT TRAINING: DESIGN</dc:title>
  <dc:creator>J Crook</dc:creator>
  <cp:lastModifiedBy>J Crook</cp:lastModifiedBy>
  <cp:revision>19</cp:revision>
  <dcterms:created xsi:type="dcterms:W3CDTF">2017-02-20T13:59:50Z</dcterms:created>
  <dcterms:modified xsi:type="dcterms:W3CDTF">2017-05-15T16:25:06Z</dcterms:modified>
</cp:coreProperties>
</file>